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3" r:id="rId3"/>
    <p:sldId id="266" r:id="rId4"/>
    <p:sldId id="257" r:id="rId5"/>
    <p:sldId id="258" r:id="rId6"/>
    <p:sldId id="261" r:id="rId7"/>
    <p:sldId id="259" r:id="rId8"/>
    <p:sldId id="26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450"/>
    <a:srgbClr val="F3DFAF"/>
    <a:srgbClr val="AB88CA"/>
    <a:srgbClr val="79D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343" autoAdjust="0"/>
  </p:normalViewPr>
  <p:slideViewPr>
    <p:cSldViewPr snapToGrid="0">
      <p:cViewPr varScale="1">
        <p:scale>
          <a:sx n="80" d="100"/>
          <a:sy n="80" d="100"/>
        </p:scale>
        <p:origin x="40" y="1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8A8CEC-7044-4C24-80DC-0D289610B5D6}" type="datetimeFigureOut">
              <a:rPr lang="en-US" smtClean="0"/>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1365189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A8CEC-7044-4C24-80DC-0D289610B5D6}" type="datetimeFigureOut">
              <a:rPr lang="en-US" smtClean="0"/>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1635418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A8CEC-7044-4C24-80DC-0D289610B5D6}" type="datetimeFigureOut">
              <a:rPr lang="en-US" smtClean="0"/>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2159248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A8CEC-7044-4C24-80DC-0D289610B5D6}" type="datetimeFigureOut">
              <a:rPr lang="en-US" smtClean="0"/>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3872080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8A8CEC-7044-4C24-80DC-0D289610B5D6}" type="datetimeFigureOut">
              <a:rPr lang="en-US" smtClean="0"/>
              <a:t>3/9/2018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1292800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8A8CEC-7044-4C24-80DC-0D289610B5D6}" type="datetimeFigureOut">
              <a:rPr lang="en-US" smtClean="0"/>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1491578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8A8CEC-7044-4C24-80DC-0D289610B5D6}" type="datetimeFigureOut">
              <a:rPr lang="en-US" smtClean="0"/>
              <a:t>3/9/2018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420473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8A8CEC-7044-4C24-80DC-0D289610B5D6}" type="datetimeFigureOut">
              <a:rPr lang="en-US" smtClean="0"/>
              <a:t>3/9/2018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335174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8A8CEC-7044-4C24-80DC-0D289610B5D6}" type="datetimeFigureOut">
              <a:rPr lang="en-US" smtClean="0"/>
              <a:t>3/9/2018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4244824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F8A8CEC-7044-4C24-80DC-0D289610B5D6}" type="datetimeFigureOut">
              <a:rPr lang="en-US" smtClean="0"/>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612013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F8A8CEC-7044-4C24-80DC-0D289610B5D6}" type="datetimeFigureOut">
              <a:rPr lang="en-US" smtClean="0"/>
              <a:t>3/9/2018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CD8B6-AB0D-4AE6-A0F2-F9F1BB62B1FC}" type="slidenum">
              <a:rPr lang="en-US" smtClean="0"/>
              <a:t>‹#›</a:t>
            </a:fld>
            <a:endParaRPr lang="en-US"/>
          </a:p>
        </p:txBody>
      </p:sp>
    </p:spTree>
    <p:extLst>
      <p:ext uri="{BB962C8B-B14F-4D97-AF65-F5344CB8AC3E}">
        <p14:creationId xmlns:p14="http://schemas.microsoft.com/office/powerpoint/2010/main" val="2780086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D4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8A8CEC-7044-4C24-80DC-0D289610B5D6}" type="datetimeFigureOut">
              <a:rPr lang="en-US" smtClean="0"/>
              <a:t>3/9/2018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CD8B6-AB0D-4AE6-A0F2-F9F1BB62B1FC}" type="slidenum">
              <a:rPr lang="en-US" smtClean="0"/>
              <a:t>‹#›</a:t>
            </a:fld>
            <a:endParaRPr lang="en-US"/>
          </a:p>
        </p:txBody>
      </p:sp>
    </p:spTree>
    <p:extLst>
      <p:ext uri="{BB962C8B-B14F-4D97-AF65-F5344CB8AC3E}">
        <p14:creationId xmlns:p14="http://schemas.microsoft.com/office/powerpoint/2010/main" val="1866905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4" y="422456"/>
            <a:ext cx="5778697" cy="5859704"/>
          </a:xfrm>
          <a:prstGeom prst="rect">
            <a:avLst/>
          </a:prstGeom>
        </p:spPr>
      </p:pic>
      <p:sp>
        <p:nvSpPr>
          <p:cNvPr id="9" name="Rectangle 8"/>
          <p:cNvSpPr/>
          <p:nvPr/>
        </p:nvSpPr>
        <p:spPr>
          <a:xfrm>
            <a:off x="6138425" y="82982"/>
            <a:ext cx="6096000" cy="6894195"/>
          </a:xfrm>
          <a:prstGeom prst="rect">
            <a:avLst/>
          </a:prstGeom>
        </p:spPr>
        <p:txBody>
          <a:bodyPr>
            <a:spAutoFit/>
          </a:bodyPr>
          <a:lstStyle/>
          <a:p>
            <a:r>
              <a:rPr lang="en-US" sz="2600" dirty="0">
                <a:solidFill>
                  <a:schemeClr val="bg1"/>
                </a:solidFill>
              </a:rPr>
              <a:t>Melanie Thomas is a Spanish teacher at Spencerport High School. She currently teaches levels IV and level V in conjunction with Syracuse University. She recently renewed her National Board Certification in World Languages. Melanie received her MATL with the University of Southern Mississippi where focus was placed on the knowledge, skills, and theories in language, language acquisition, and language instruction. This background in SLA supports her strive to teach with Comprehensible Input to help learners acquire the language they study. You can find Melanie actively involved with her PLC via Twitter and Instagram @</a:t>
            </a:r>
            <a:r>
              <a:rPr lang="en-US" sz="2600" dirty="0" err="1">
                <a:solidFill>
                  <a:schemeClr val="bg1"/>
                </a:solidFill>
              </a:rPr>
              <a:t>senoramthomas</a:t>
            </a:r>
            <a:endParaRPr lang="en-US" sz="2600" dirty="0">
              <a:solidFill>
                <a:schemeClr val="bg1"/>
              </a:solidFill>
            </a:endParaRPr>
          </a:p>
        </p:txBody>
      </p:sp>
    </p:spTree>
    <p:extLst>
      <p:ext uri="{BB962C8B-B14F-4D97-AF65-F5344CB8AC3E}">
        <p14:creationId xmlns:p14="http://schemas.microsoft.com/office/powerpoint/2010/main" val="2850068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borders and fram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10262" y1="87813" x2="10262" y2="87813"/>
                        <a14:foregroundMark x1="2402" y1="57344" x2="2402" y2="57344"/>
                        <a14:foregroundMark x1="17031" y1="95625" x2="9607" y2="87500"/>
                        <a14:foregroundMark x1="9607" y1="87500" x2="2620" y2="57031"/>
                        <a14:foregroundMark x1="2620" y1="57031" x2="9389" y2="11250"/>
                        <a14:foregroundMark x1="10044" y1="10938" x2="82533" y2="4531"/>
                        <a14:foregroundMark x1="17249" y1="4219" x2="46070" y2="7656"/>
                        <a14:foregroundMark x1="31878" y1="5313" x2="46943" y2="625"/>
                        <a14:foregroundMark x1="47162" y1="1406" x2="67031" y2="4531"/>
                        <a14:foregroundMark x1="82533" y1="4219" x2="84716" y2="8750"/>
                        <a14:foregroundMark x1="84934" y1="8750" x2="89520" y2="10000"/>
                        <a14:foregroundMark x1="89738" y1="10469" x2="89738" y2="22344"/>
                        <a14:foregroundMark x1="89738" y1="22344" x2="98035" y2="49063"/>
                        <a14:foregroundMark x1="95852" y1="34063" x2="95852" y2="34063"/>
                        <a14:foregroundMark x1="96288" y1="33750" x2="92358" y2="25938"/>
                        <a14:foregroundMark x1="95415" y1="34219" x2="97598" y2="42813"/>
                        <a14:foregroundMark x1="98253" y1="49063" x2="95415" y2="64531"/>
                        <a14:foregroundMark x1="95415" y1="64844" x2="89738" y2="76719"/>
                        <a14:foregroundMark x1="89738" y1="76719" x2="90175" y2="89688"/>
                        <a14:foregroundMark x1="90175" y1="89688" x2="85590" y2="90625"/>
                        <a14:foregroundMark x1="85590" y1="90625" x2="82096" y2="95313"/>
                        <a14:foregroundMark x1="82096" y1="95313" x2="67904" y2="95000"/>
                        <a14:foregroundMark x1="67686" y1="94219" x2="51747" y2="98438"/>
                        <a14:foregroundMark x1="51528" y1="98750" x2="40830" y2="97969"/>
                        <a14:foregroundMark x1="1528" y1="54219" x2="1747" y2="41719"/>
                        <a14:foregroundMark x1="39520" y1="98125" x2="31004" y2="95781"/>
                        <a14:backgroundMark x1="7205" y1="77188" x2="7205" y2="77188"/>
                        <a14:backgroundMark x1="7860" y1="79063" x2="7860" y2="79063"/>
                        <a14:backgroundMark x1="6987" y1="75469" x2="6987" y2="75469"/>
                      </a14:backgroundRemoval>
                    </a14:imgEffect>
                  </a14:imgLayer>
                </a14:imgProps>
              </a:ext>
              <a:ext uri="{28A0092B-C50C-407E-A947-70E740481C1C}">
                <a14:useLocalDpi xmlns:a14="http://schemas.microsoft.com/office/drawing/2010/main" val="0"/>
              </a:ext>
            </a:extLst>
          </a:blip>
          <a:srcRect/>
          <a:stretch>
            <a:fillRect/>
          </a:stretch>
        </p:blipFill>
        <p:spPr bwMode="auto">
          <a:xfrm rot="5400000">
            <a:off x="5654097" y="318955"/>
            <a:ext cx="6387729" cy="6096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977335" y="2194825"/>
            <a:ext cx="5741252" cy="1323439"/>
          </a:xfrm>
          <a:prstGeom prst="rect">
            <a:avLst/>
          </a:prstGeom>
          <a:noFill/>
        </p:spPr>
        <p:txBody>
          <a:bodyPr wrap="none" lIns="91440" tIns="45720" rIns="91440" bIns="45720">
            <a:spAutoFit/>
          </a:bodyPr>
          <a:lstStyle/>
          <a:p>
            <a:pPr algn="ctr"/>
            <a:r>
              <a:rPr lang="en-US" sz="8000" dirty="0" smtClean="0">
                <a:ln w="0"/>
                <a:effectLst>
                  <a:glow rad="101600">
                    <a:schemeClr val="accent2">
                      <a:satMod val="175000"/>
                      <a:alpha val="40000"/>
                    </a:schemeClr>
                  </a:glow>
                  <a:outerShdw blurRad="38100" dist="19050" dir="2700000" algn="tl" rotWithShape="0">
                    <a:schemeClr val="dk1">
                      <a:alpha val="40000"/>
                    </a:schemeClr>
                  </a:outerShdw>
                </a:effectLst>
              </a:rPr>
              <a:t>COMPELLING</a:t>
            </a:r>
            <a:endParaRPr lang="en-US" sz="8000" b="0" cap="none" spc="0" dirty="0">
              <a:ln w="0"/>
              <a:solidFill>
                <a:schemeClr val="tx1"/>
              </a:solidFill>
              <a:effectLst>
                <a:glow rad="101600">
                  <a:schemeClr val="accent2">
                    <a:satMod val="175000"/>
                    <a:alpha val="40000"/>
                  </a:schemeClr>
                </a:glow>
                <a:outerShdw blurRad="38100" dist="19050" dir="2700000" algn="tl" rotWithShape="0">
                  <a:schemeClr val="dk1">
                    <a:alpha val="40000"/>
                  </a:schemeClr>
                </a:outerShdw>
              </a:effectLst>
            </a:endParaRPr>
          </a:p>
        </p:txBody>
      </p:sp>
      <p:pic>
        <p:nvPicPr>
          <p:cNvPr id="7" name="Picture 2" descr="Image result for elizabeth dentlinger C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359" y="41884"/>
            <a:ext cx="5517931" cy="6650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386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61160" y="274319"/>
            <a:ext cx="9144000" cy="972503"/>
          </a:xfrm>
        </p:spPr>
        <p:txBody>
          <a:bodyPr>
            <a:normAutofit/>
          </a:bodyPr>
          <a:lstStyle/>
          <a:p>
            <a:pPr lvl="0"/>
            <a:r>
              <a:rPr lang="en-US" b="1" dirty="0" smtClean="0"/>
              <a:t>CI: Tech that engages</a:t>
            </a:r>
            <a:endParaRPr lang="en-US" dirty="0"/>
          </a:p>
        </p:txBody>
      </p:sp>
      <p:pic>
        <p:nvPicPr>
          <p:cNvPr id="1028" name="Picture 4" descr="Image result for plickers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7272" y="3960580"/>
            <a:ext cx="2592472" cy="259247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5923071" y="1318259"/>
            <a:ext cx="2143125" cy="2143125"/>
          </a:xfrm>
          <a:prstGeom prst="rect">
            <a:avLst/>
          </a:prstGeom>
        </p:spPr>
      </p:pic>
      <p:pic>
        <p:nvPicPr>
          <p:cNvPr id="8" name="Picture 7"/>
          <p:cNvPicPr>
            <a:picLocks noChangeAspect="1"/>
          </p:cNvPicPr>
          <p:nvPr/>
        </p:nvPicPr>
        <p:blipFill>
          <a:blip r:embed="rId4"/>
          <a:stretch>
            <a:fillRect/>
          </a:stretch>
        </p:blipFill>
        <p:spPr>
          <a:xfrm>
            <a:off x="589597" y="1246822"/>
            <a:ext cx="2143125" cy="2143125"/>
          </a:xfrm>
          <a:prstGeom prst="rect">
            <a:avLst/>
          </a:prstGeom>
        </p:spPr>
      </p:pic>
      <p:pic>
        <p:nvPicPr>
          <p:cNvPr id="10" name="Picture 9"/>
          <p:cNvPicPr>
            <a:picLocks noChangeAspect="1"/>
          </p:cNvPicPr>
          <p:nvPr/>
        </p:nvPicPr>
        <p:blipFill>
          <a:blip r:embed="rId5"/>
          <a:stretch>
            <a:fillRect/>
          </a:stretch>
        </p:blipFill>
        <p:spPr>
          <a:xfrm>
            <a:off x="3424327" y="1357541"/>
            <a:ext cx="2088156" cy="2032406"/>
          </a:xfrm>
          <a:prstGeom prst="rect">
            <a:avLst/>
          </a:prstGeom>
        </p:spPr>
      </p:pic>
      <p:pic>
        <p:nvPicPr>
          <p:cNvPr id="12" name="Picture 11"/>
          <p:cNvPicPr>
            <a:picLocks noChangeAspect="1"/>
          </p:cNvPicPr>
          <p:nvPr/>
        </p:nvPicPr>
        <p:blipFill>
          <a:blip r:embed="rId6"/>
          <a:stretch>
            <a:fillRect/>
          </a:stretch>
        </p:blipFill>
        <p:spPr>
          <a:xfrm>
            <a:off x="713048" y="4228935"/>
            <a:ext cx="2571750" cy="1781175"/>
          </a:xfrm>
          <a:prstGeom prst="rect">
            <a:avLst/>
          </a:prstGeom>
        </p:spPr>
      </p:pic>
      <p:pic>
        <p:nvPicPr>
          <p:cNvPr id="13" name="Picture 12"/>
          <p:cNvPicPr>
            <a:picLocks noChangeAspect="1"/>
          </p:cNvPicPr>
          <p:nvPr/>
        </p:nvPicPr>
        <p:blipFill>
          <a:blip r:embed="rId7"/>
          <a:stretch>
            <a:fillRect/>
          </a:stretch>
        </p:blipFill>
        <p:spPr>
          <a:xfrm>
            <a:off x="8292244" y="1246822"/>
            <a:ext cx="2857500" cy="2147703"/>
          </a:xfrm>
          <a:prstGeom prst="rect">
            <a:avLst/>
          </a:prstGeom>
        </p:spPr>
      </p:pic>
      <p:pic>
        <p:nvPicPr>
          <p:cNvPr id="15" name="Picture 14"/>
          <p:cNvPicPr>
            <a:picLocks noChangeAspect="1"/>
          </p:cNvPicPr>
          <p:nvPr/>
        </p:nvPicPr>
        <p:blipFill>
          <a:blip r:embed="rId8"/>
          <a:stretch>
            <a:fillRect/>
          </a:stretch>
        </p:blipFill>
        <p:spPr>
          <a:xfrm>
            <a:off x="4590392" y="3960580"/>
            <a:ext cx="2311455" cy="2311455"/>
          </a:xfrm>
          <a:prstGeom prst="rect">
            <a:avLst/>
          </a:prstGeom>
        </p:spPr>
      </p:pic>
    </p:spTree>
    <p:extLst>
      <p:ext uri="{BB962C8B-B14F-4D97-AF65-F5344CB8AC3E}">
        <p14:creationId xmlns:p14="http://schemas.microsoft.com/office/powerpoint/2010/main" val="2805265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12276" y="1543713"/>
            <a:ext cx="5869210" cy="3383280"/>
          </a:xfrm>
        </p:spPr>
        <p:txBody>
          <a:bodyPr>
            <a:noAutofit/>
          </a:bodyPr>
          <a:lstStyle/>
          <a:p>
            <a:pPr algn="l"/>
            <a:r>
              <a:rPr lang="en-US" sz="2200" b="1" dirty="0"/>
              <a:t>Essential Questions</a:t>
            </a:r>
            <a:endParaRPr lang="en-US" sz="2200" dirty="0"/>
          </a:p>
          <a:p>
            <a:pPr lvl="0" algn="l"/>
            <a:r>
              <a:rPr lang="en-US" sz="2200" dirty="0" smtClean="0"/>
              <a:t>How </a:t>
            </a:r>
            <a:r>
              <a:rPr lang="en-US" sz="2200" dirty="0"/>
              <a:t>do we treat the idea of death in the United Sates compared to Mexico and other countries that celebrate </a:t>
            </a:r>
            <a:r>
              <a:rPr lang="en-US" sz="2200" dirty="0" err="1"/>
              <a:t>Dia</a:t>
            </a:r>
            <a:r>
              <a:rPr lang="en-US" sz="2200" dirty="0"/>
              <a:t> de </a:t>
            </a:r>
            <a:r>
              <a:rPr lang="en-US" sz="2200" dirty="0" err="1"/>
              <a:t>los</a:t>
            </a:r>
            <a:r>
              <a:rPr lang="en-US" sz="2200" dirty="0"/>
              <a:t> </a:t>
            </a:r>
            <a:r>
              <a:rPr lang="en-US" sz="2200" dirty="0" err="1"/>
              <a:t>Muertos</a:t>
            </a:r>
            <a:r>
              <a:rPr lang="en-US" sz="2200" dirty="0"/>
              <a:t>?</a:t>
            </a:r>
          </a:p>
          <a:p>
            <a:pPr lvl="0" algn="l"/>
            <a:r>
              <a:rPr lang="en-US" sz="2200" dirty="0"/>
              <a:t>What are the implications of the cultural practices and traditions of celebrating </a:t>
            </a:r>
            <a:r>
              <a:rPr lang="en-US" sz="2200" dirty="0" err="1"/>
              <a:t>Dia</a:t>
            </a:r>
            <a:r>
              <a:rPr lang="en-US" sz="2200" dirty="0"/>
              <a:t> de </a:t>
            </a:r>
            <a:r>
              <a:rPr lang="en-US" sz="2200" dirty="0" err="1"/>
              <a:t>los</a:t>
            </a:r>
            <a:r>
              <a:rPr lang="en-US" sz="2200" dirty="0"/>
              <a:t> </a:t>
            </a:r>
            <a:r>
              <a:rPr lang="en-US" sz="2200" dirty="0" err="1"/>
              <a:t>Muertos</a:t>
            </a:r>
            <a:r>
              <a:rPr lang="en-US" sz="2200" dirty="0"/>
              <a:t>?</a:t>
            </a:r>
          </a:p>
          <a:p>
            <a:pPr algn="l"/>
            <a:r>
              <a:rPr lang="en-US" sz="2200" b="1" dirty="0" smtClean="0"/>
              <a:t>Enduring </a:t>
            </a:r>
            <a:r>
              <a:rPr lang="en-US" sz="2200" b="1" dirty="0"/>
              <a:t>Understandings</a:t>
            </a:r>
            <a:endParaRPr lang="en-US" sz="2200" dirty="0"/>
          </a:p>
          <a:p>
            <a:pPr algn="l"/>
            <a:r>
              <a:rPr lang="en-US" sz="2200" dirty="0"/>
              <a:t>Students will understand that…</a:t>
            </a:r>
          </a:p>
          <a:p>
            <a:pPr lvl="0" algn="l"/>
            <a:r>
              <a:rPr lang="en-US" sz="2200" dirty="0" smtClean="0"/>
              <a:t>The </a:t>
            </a:r>
            <a:r>
              <a:rPr lang="en-US" sz="2200" dirty="0"/>
              <a:t>cultural traditions involved in celebrating </a:t>
            </a:r>
            <a:r>
              <a:rPr lang="en-US" sz="2200" dirty="0" err="1"/>
              <a:t>Dia</a:t>
            </a:r>
            <a:r>
              <a:rPr lang="en-US" sz="2200" dirty="0"/>
              <a:t> de </a:t>
            </a:r>
            <a:r>
              <a:rPr lang="en-US" sz="2200" dirty="0" err="1"/>
              <a:t>los</a:t>
            </a:r>
            <a:r>
              <a:rPr lang="en-US" sz="2200" dirty="0"/>
              <a:t> </a:t>
            </a:r>
            <a:r>
              <a:rPr lang="en-US" sz="2200" dirty="0" err="1"/>
              <a:t>Muertos</a:t>
            </a:r>
            <a:r>
              <a:rPr lang="en-US" sz="2200" dirty="0"/>
              <a:t> help people to become comfortable with death. </a:t>
            </a:r>
          </a:p>
          <a:p>
            <a:pPr lvl="0" algn="l"/>
            <a:r>
              <a:rPr lang="en-US" sz="2200" dirty="0" err="1"/>
              <a:t>Dia</a:t>
            </a:r>
            <a:r>
              <a:rPr lang="en-US" sz="2200" dirty="0"/>
              <a:t> de </a:t>
            </a:r>
            <a:r>
              <a:rPr lang="en-US" sz="2200" dirty="0" err="1"/>
              <a:t>los</a:t>
            </a:r>
            <a:r>
              <a:rPr lang="en-US" sz="2200" dirty="0"/>
              <a:t> </a:t>
            </a:r>
            <a:r>
              <a:rPr lang="en-US" sz="2200" dirty="0" err="1"/>
              <a:t>Muertos</a:t>
            </a:r>
            <a:r>
              <a:rPr lang="en-US" sz="2200" dirty="0"/>
              <a:t> was created from a mix of Aztec and Catholic beliefs in an attempt to transform barbaric Aztec practices. </a:t>
            </a:r>
          </a:p>
        </p:txBody>
      </p:sp>
      <p:pic>
        <p:nvPicPr>
          <p:cNvPr id="6" name="Picture 2" descr="Image result for borders and fram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10262" y1="87813" x2="10262" y2="87813"/>
                        <a14:foregroundMark x1="2402" y1="57344" x2="2402" y2="57344"/>
                        <a14:foregroundMark x1="17031" y1="95625" x2="9607" y2="87500"/>
                        <a14:foregroundMark x1="9607" y1="87500" x2="2620" y2="57031"/>
                        <a14:foregroundMark x1="2620" y1="57031" x2="9389" y2="11250"/>
                        <a14:foregroundMark x1="10044" y1="10938" x2="82533" y2="4531"/>
                        <a14:foregroundMark x1="17249" y1="4219" x2="46070" y2="7656"/>
                        <a14:foregroundMark x1="31878" y1="5313" x2="46943" y2="625"/>
                        <a14:foregroundMark x1="47162" y1="1406" x2="67031" y2="4531"/>
                        <a14:foregroundMark x1="82533" y1="4219" x2="84716" y2="8750"/>
                        <a14:foregroundMark x1="84934" y1="8750" x2="89520" y2="10000"/>
                        <a14:foregroundMark x1="89738" y1="10469" x2="89738" y2="22344"/>
                        <a14:foregroundMark x1="89738" y1="22344" x2="98035" y2="49063"/>
                        <a14:foregroundMark x1="95852" y1="34063" x2="95852" y2="34063"/>
                        <a14:foregroundMark x1="96288" y1="33750" x2="92358" y2="25938"/>
                        <a14:foregroundMark x1="95415" y1="34219" x2="97598" y2="42813"/>
                        <a14:foregroundMark x1="98253" y1="49063" x2="95415" y2="64531"/>
                        <a14:foregroundMark x1="95415" y1="64844" x2="89738" y2="76719"/>
                        <a14:foregroundMark x1="89738" y1="76719" x2="90175" y2="89688"/>
                        <a14:foregroundMark x1="90175" y1="89688" x2="85590" y2="90625"/>
                        <a14:foregroundMark x1="85590" y1="90625" x2="82096" y2="95313"/>
                        <a14:foregroundMark x1="82096" y1="95313" x2="67904" y2="95000"/>
                        <a14:foregroundMark x1="67686" y1="94219" x2="51747" y2="98438"/>
                        <a14:foregroundMark x1="51528" y1="98750" x2="40830" y2="97969"/>
                        <a14:foregroundMark x1="1528" y1="54219" x2="1747" y2="41719"/>
                        <a14:foregroundMark x1="39520" y1="98125" x2="31004" y2="95781"/>
                        <a14:backgroundMark x1="7205" y1="77188" x2="7205" y2="77188"/>
                        <a14:backgroundMark x1="7860" y1="79063" x2="7860" y2="79063"/>
                        <a14:backgroundMark x1="6987" y1="75469" x2="6987" y2="75469"/>
                      </a14:backgroundRemoval>
                    </a14:imgEffect>
                  </a14:imgLayer>
                </a14:imgProps>
              </a:ext>
              <a:ext uri="{28A0092B-C50C-407E-A947-70E740481C1C}">
                <a14:useLocalDpi xmlns:a14="http://schemas.microsoft.com/office/drawing/2010/main" val="0"/>
              </a:ext>
            </a:extLst>
          </a:blip>
          <a:srcRect/>
          <a:stretch>
            <a:fillRect/>
          </a:stretch>
        </p:blipFill>
        <p:spPr bwMode="auto">
          <a:xfrm rot="5400000">
            <a:off x="2432743" y="-1950572"/>
            <a:ext cx="1698170" cy="559931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56014" y="302498"/>
            <a:ext cx="6875684" cy="938719"/>
          </a:xfrm>
          <a:prstGeom prst="rect">
            <a:avLst/>
          </a:prstGeom>
          <a:noFill/>
        </p:spPr>
        <p:txBody>
          <a:bodyPr wrap="square" lIns="91440" tIns="45720" rIns="91440" bIns="45720">
            <a:spAutoFit/>
          </a:bodyPr>
          <a:lstStyle/>
          <a:p>
            <a:pPr algn="ctr"/>
            <a:r>
              <a:rPr lang="en-US" sz="5500" dirty="0" smtClean="0">
                <a:ln w="0"/>
                <a:effectLst>
                  <a:glow rad="101600">
                    <a:schemeClr val="accent2">
                      <a:satMod val="175000"/>
                      <a:alpha val="40000"/>
                    </a:schemeClr>
                  </a:glow>
                  <a:outerShdw blurRad="38100" dist="19050" dir="2700000" algn="tl" rotWithShape="0">
                    <a:schemeClr val="dk1">
                      <a:alpha val="40000"/>
                    </a:schemeClr>
                  </a:outerShdw>
                </a:effectLst>
              </a:rPr>
              <a:t>Day of the Dead</a:t>
            </a:r>
            <a:endParaRPr lang="en-US" sz="5500" b="0" cap="none" spc="0" dirty="0">
              <a:ln w="0"/>
              <a:solidFill>
                <a:schemeClr val="tx1"/>
              </a:solidFill>
              <a:effectLst>
                <a:glow rad="101600">
                  <a:schemeClr val="accent2">
                    <a:satMod val="175000"/>
                    <a:alpha val="40000"/>
                  </a:schemeClr>
                </a:glow>
                <a:outerShdw blurRad="38100" dist="19050" dir="2700000" algn="tl" rotWithShape="0">
                  <a:schemeClr val="dk1">
                    <a:alpha val="40000"/>
                  </a:schemeClr>
                </a:outerShdw>
              </a:effectLst>
            </a:endParaRPr>
          </a:p>
        </p:txBody>
      </p:sp>
      <p:pic>
        <p:nvPicPr>
          <p:cNvPr id="2050" name="Picture 2" descr="Image result for day of the de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8019" y="116543"/>
            <a:ext cx="5823982" cy="6632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191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Quizlet Live</a:t>
            </a:r>
            <a:endParaRPr lang="en-US" dirty="0"/>
          </a:p>
        </p:txBody>
      </p:sp>
      <p:sp>
        <p:nvSpPr>
          <p:cNvPr id="4" name="Title 1"/>
          <p:cNvSpPr txBox="1">
            <a:spLocks/>
          </p:cNvSpPr>
          <p:nvPr/>
        </p:nvSpPr>
        <p:spPr>
          <a:xfrm>
            <a:off x="838200" y="229743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smtClean="0"/>
              <a:t>EdPuzzle</a:t>
            </a:r>
            <a:endParaRPr lang="en-US" dirty="0"/>
          </a:p>
        </p:txBody>
      </p:sp>
      <p:sp>
        <p:nvSpPr>
          <p:cNvPr id="5" name="Title 1"/>
          <p:cNvSpPr txBox="1">
            <a:spLocks/>
          </p:cNvSpPr>
          <p:nvPr/>
        </p:nvSpPr>
        <p:spPr>
          <a:xfrm>
            <a:off x="838200" y="434935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smtClean="0"/>
              <a:t>Mentimeter</a:t>
            </a:r>
            <a:r>
              <a:rPr lang="en-US" dirty="0" smtClean="0"/>
              <a:t>     www.menti.com</a:t>
            </a:r>
            <a:endParaRPr lang="en-US" dirty="0"/>
          </a:p>
        </p:txBody>
      </p:sp>
      <p:pic>
        <p:nvPicPr>
          <p:cNvPr id="8" name="Picture 7"/>
          <p:cNvPicPr>
            <a:picLocks noChangeAspect="1"/>
          </p:cNvPicPr>
          <p:nvPr/>
        </p:nvPicPr>
        <p:blipFill>
          <a:blip r:embed="rId2"/>
          <a:stretch>
            <a:fillRect/>
          </a:stretch>
        </p:blipFill>
        <p:spPr>
          <a:xfrm>
            <a:off x="3084607" y="2476521"/>
            <a:ext cx="1819275" cy="1819275"/>
          </a:xfrm>
          <a:prstGeom prst="rect">
            <a:avLst/>
          </a:prstGeom>
        </p:spPr>
      </p:pic>
      <p:pic>
        <p:nvPicPr>
          <p:cNvPr id="9" name="Picture 8"/>
          <p:cNvPicPr>
            <a:picLocks noChangeAspect="1"/>
          </p:cNvPicPr>
          <p:nvPr/>
        </p:nvPicPr>
        <p:blipFill>
          <a:blip r:embed="rId3"/>
          <a:stretch>
            <a:fillRect/>
          </a:stretch>
        </p:blipFill>
        <p:spPr>
          <a:xfrm>
            <a:off x="3689676" y="383797"/>
            <a:ext cx="4812647" cy="1765140"/>
          </a:xfrm>
          <a:prstGeom prst="rect">
            <a:avLst/>
          </a:prstGeom>
        </p:spPr>
      </p:pic>
    </p:spTree>
    <p:extLst>
      <p:ext uri="{BB962C8B-B14F-4D97-AF65-F5344CB8AC3E}">
        <p14:creationId xmlns:p14="http://schemas.microsoft.com/office/powerpoint/2010/main" val="2610873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92329" y="1913584"/>
            <a:ext cx="6368128" cy="4352108"/>
          </a:xfrm>
        </p:spPr>
        <p:txBody>
          <a:bodyPr>
            <a:normAutofit lnSpcReduction="10000"/>
          </a:bodyPr>
          <a:lstStyle/>
          <a:p>
            <a:pPr algn="l"/>
            <a:r>
              <a:rPr lang="en-US" b="1" dirty="0"/>
              <a:t>Essential Questions</a:t>
            </a:r>
            <a:endParaRPr lang="en-US" dirty="0"/>
          </a:p>
          <a:p>
            <a:pPr lvl="0" algn="l"/>
            <a:r>
              <a:rPr lang="en-US" dirty="0" smtClean="0"/>
              <a:t>How do books and stories impact you and your community? </a:t>
            </a:r>
          </a:p>
          <a:p>
            <a:pPr lvl="0" algn="l"/>
            <a:r>
              <a:rPr lang="en-US" dirty="0"/>
              <a:t>How does the physical environment affect the way that people around the world access books? </a:t>
            </a:r>
            <a:endParaRPr lang="en-US" dirty="0" smtClean="0"/>
          </a:p>
          <a:p>
            <a:pPr lvl="0" algn="l"/>
            <a:r>
              <a:rPr lang="en-US" b="1" dirty="0" smtClean="0"/>
              <a:t>Enduring </a:t>
            </a:r>
            <a:r>
              <a:rPr lang="en-US" b="1" dirty="0"/>
              <a:t>Understandings</a:t>
            </a:r>
            <a:endParaRPr lang="en-US" dirty="0"/>
          </a:p>
          <a:p>
            <a:pPr algn="l"/>
            <a:r>
              <a:rPr lang="en-US" dirty="0"/>
              <a:t>Students will understand that…</a:t>
            </a:r>
          </a:p>
          <a:p>
            <a:pPr lvl="0" algn="l"/>
            <a:r>
              <a:rPr lang="en-US" dirty="0" smtClean="0"/>
              <a:t>Geography impacts access to education.</a:t>
            </a:r>
          </a:p>
          <a:p>
            <a:pPr lvl="0" algn="l"/>
            <a:r>
              <a:rPr lang="en-US" dirty="0" smtClean="0"/>
              <a:t>Books provide an education in rural areas.</a:t>
            </a:r>
          </a:p>
          <a:p>
            <a:pPr lvl="0" algn="l"/>
            <a:r>
              <a:rPr lang="en-US" dirty="0" smtClean="0"/>
              <a:t>There are many alternative libraries around the world.</a:t>
            </a:r>
            <a:endParaRPr lang="en-US" dirty="0"/>
          </a:p>
        </p:txBody>
      </p:sp>
      <p:pic>
        <p:nvPicPr>
          <p:cNvPr id="7" name="Picture 2" descr="Image result for borders and fram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10262" y1="87813" x2="10262" y2="87813"/>
                        <a14:foregroundMark x1="2402" y1="57344" x2="2402" y2="57344"/>
                        <a14:foregroundMark x1="17031" y1="95625" x2="9607" y2="87500"/>
                        <a14:foregroundMark x1="9607" y1="87500" x2="2620" y2="57031"/>
                        <a14:foregroundMark x1="2620" y1="57031" x2="9389" y2="11250"/>
                        <a14:foregroundMark x1="10044" y1="10938" x2="82533" y2="4531"/>
                        <a14:foregroundMark x1="17249" y1="4219" x2="46070" y2="7656"/>
                        <a14:foregroundMark x1="31878" y1="5313" x2="46943" y2="625"/>
                        <a14:foregroundMark x1="47162" y1="1406" x2="67031" y2="4531"/>
                        <a14:foregroundMark x1="82533" y1="4219" x2="84716" y2="8750"/>
                        <a14:foregroundMark x1="84934" y1="8750" x2="89520" y2="10000"/>
                        <a14:foregroundMark x1="89738" y1="10469" x2="89738" y2="22344"/>
                        <a14:foregroundMark x1="89738" y1="22344" x2="98035" y2="49063"/>
                        <a14:foregroundMark x1="95852" y1="34063" x2="95852" y2="34063"/>
                        <a14:foregroundMark x1="96288" y1="33750" x2="92358" y2="25938"/>
                        <a14:foregroundMark x1="95415" y1="34219" x2="97598" y2="42813"/>
                        <a14:foregroundMark x1="98253" y1="49063" x2="95415" y2="64531"/>
                        <a14:foregroundMark x1="95415" y1="64844" x2="89738" y2="76719"/>
                        <a14:foregroundMark x1="89738" y1="76719" x2="90175" y2="89688"/>
                        <a14:foregroundMark x1="90175" y1="89688" x2="85590" y2="90625"/>
                        <a14:foregroundMark x1="85590" y1="90625" x2="82096" y2="95313"/>
                        <a14:foregroundMark x1="82096" y1="95313" x2="67904" y2="95000"/>
                        <a14:foregroundMark x1="67686" y1="94219" x2="51747" y2="98438"/>
                        <a14:foregroundMark x1="51528" y1="98750" x2="40830" y2="97969"/>
                        <a14:foregroundMark x1="1528" y1="54219" x2="1747" y2="41719"/>
                        <a14:foregroundMark x1="39520" y1="98125" x2="31004" y2="95781"/>
                        <a14:backgroundMark x1="7205" y1="77188" x2="7205" y2="77188"/>
                        <a14:backgroundMark x1="7860" y1="79063" x2="7860" y2="79063"/>
                        <a14:backgroundMark x1="6987" y1="75469" x2="6987" y2="75469"/>
                      </a14:backgroundRemoval>
                    </a14:imgEffect>
                  </a14:imgLayer>
                </a14:imgProps>
              </a:ext>
              <a:ext uri="{28A0092B-C50C-407E-A947-70E740481C1C}">
                <a14:useLocalDpi xmlns:a14="http://schemas.microsoft.com/office/drawing/2010/main" val="0"/>
              </a:ext>
            </a:extLst>
          </a:blip>
          <a:srcRect/>
          <a:stretch>
            <a:fillRect/>
          </a:stretch>
        </p:blipFill>
        <p:spPr bwMode="auto">
          <a:xfrm rot="5400000">
            <a:off x="2432743" y="-1950572"/>
            <a:ext cx="1698170" cy="559931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56014" y="302498"/>
            <a:ext cx="6875684" cy="938719"/>
          </a:xfrm>
          <a:prstGeom prst="rect">
            <a:avLst/>
          </a:prstGeom>
          <a:noFill/>
        </p:spPr>
        <p:txBody>
          <a:bodyPr wrap="square" lIns="91440" tIns="45720" rIns="91440" bIns="45720">
            <a:spAutoFit/>
          </a:bodyPr>
          <a:lstStyle/>
          <a:p>
            <a:pPr algn="ctr"/>
            <a:r>
              <a:rPr lang="en-US" sz="5500" dirty="0" err="1" smtClean="0">
                <a:ln w="0"/>
                <a:effectLst>
                  <a:glow rad="101600">
                    <a:schemeClr val="accent2">
                      <a:satMod val="175000"/>
                      <a:alpha val="40000"/>
                    </a:schemeClr>
                  </a:glow>
                  <a:outerShdw blurRad="38100" dist="19050" dir="2700000" algn="tl" rotWithShape="0">
                    <a:schemeClr val="dk1">
                      <a:alpha val="40000"/>
                    </a:schemeClr>
                  </a:outerShdw>
                </a:effectLst>
              </a:rPr>
              <a:t>Biblioburro</a:t>
            </a:r>
            <a:endParaRPr lang="en-US" sz="5500" b="0" cap="none" spc="0" dirty="0">
              <a:ln w="0"/>
              <a:solidFill>
                <a:schemeClr val="tx1"/>
              </a:solidFill>
              <a:effectLst>
                <a:glow rad="101600">
                  <a:schemeClr val="accent2">
                    <a:satMod val="175000"/>
                    <a:alpha val="40000"/>
                  </a:schemeClr>
                </a:glow>
                <a:outerShdw blurRad="38100" dist="19050" dir="2700000" algn="tl" rotWithShape="0">
                  <a:schemeClr val="dk1">
                    <a:alpha val="40000"/>
                  </a:schemeClr>
                </a:outerShdw>
              </a:effectLst>
            </a:endParaRPr>
          </a:p>
        </p:txBody>
      </p:sp>
      <p:pic>
        <p:nvPicPr>
          <p:cNvPr id="3074" name="Picture 2" descr="Image result for biblioburr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9772" y="157355"/>
            <a:ext cx="4905375" cy="654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966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9960" y="2242556"/>
            <a:ext cx="10515600" cy="1325563"/>
          </a:xfrm>
        </p:spPr>
        <p:txBody>
          <a:bodyPr>
            <a:normAutofit fontScale="90000"/>
          </a:bodyPr>
          <a:lstStyle/>
          <a:p>
            <a:r>
              <a:rPr lang="en-US" dirty="0" err="1" smtClean="0"/>
              <a:t>Quizizz</a:t>
            </a:r>
            <a:r>
              <a:rPr lang="en-US" dirty="0" smtClean="0"/>
              <a:t/>
            </a:r>
            <a:br>
              <a:rPr lang="en-US" dirty="0" smtClean="0"/>
            </a:br>
            <a:r>
              <a:rPr lang="en-US" dirty="0"/>
              <a:t/>
            </a:r>
            <a:br>
              <a:rPr lang="en-US" dirty="0"/>
            </a:br>
            <a:r>
              <a:rPr lang="en-US" dirty="0" smtClean="0"/>
              <a:t/>
            </a:r>
            <a:br>
              <a:rPr lang="en-US" dirty="0" smtClean="0"/>
            </a:br>
            <a:r>
              <a:rPr lang="en-US" dirty="0" err="1" smtClean="0"/>
              <a:t>Goosechase</a:t>
            </a:r>
            <a:r>
              <a:rPr lang="en-US" dirty="0" smtClean="0"/>
              <a:t>:  download app, join team</a:t>
            </a:r>
            <a:br>
              <a:rPr lang="en-US" dirty="0" smtClean="0"/>
            </a:br>
            <a:r>
              <a:rPr lang="en-US" dirty="0"/>
              <a:t/>
            </a:r>
            <a:br>
              <a:rPr lang="en-US" dirty="0"/>
            </a:br>
            <a:r>
              <a:rPr lang="en-US" dirty="0" smtClean="0"/>
              <a:t/>
            </a:r>
            <a:br>
              <a:rPr lang="en-US" dirty="0" smtClean="0"/>
            </a:br>
            <a:r>
              <a:rPr lang="en-US" dirty="0" err="1" smtClean="0"/>
              <a:t>Plickers</a:t>
            </a:r>
            <a:endParaRPr lang="en-US" dirty="0"/>
          </a:p>
        </p:txBody>
      </p:sp>
      <p:pic>
        <p:nvPicPr>
          <p:cNvPr id="5" name="Picture 4"/>
          <p:cNvPicPr>
            <a:picLocks noChangeAspect="1"/>
          </p:cNvPicPr>
          <p:nvPr/>
        </p:nvPicPr>
        <p:blipFill>
          <a:blip r:embed="rId2"/>
          <a:stretch>
            <a:fillRect/>
          </a:stretch>
        </p:blipFill>
        <p:spPr>
          <a:xfrm>
            <a:off x="2784267" y="899615"/>
            <a:ext cx="6486986" cy="1036733"/>
          </a:xfrm>
          <a:prstGeom prst="rect">
            <a:avLst/>
          </a:prstGeom>
        </p:spPr>
      </p:pic>
      <p:pic>
        <p:nvPicPr>
          <p:cNvPr id="6" name="Picture 5"/>
          <p:cNvPicPr>
            <a:picLocks noChangeAspect="1"/>
          </p:cNvPicPr>
          <p:nvPr/>
        </p:nvPicPr>
        <p:blipFill>
          <a:blip r:embed="rId3"/>
          <a:stretch>
            <a:fillRect/>
          </a:stretch>
        </p:blipFill>
        <p:spPr>
          <a:xfrm>
            <a:off x="6989335" y="2242556"/>
            <a:ext cx="5086350" cy="4505325"/>
          </a:xfrm>
          <a:prstGeom prst="rect">
            <a:avLst/>
          </a:prstGeom>
        </p:spPr>
      </p:pic>
    </p:spTree>
    <p:extLst>
      <p:ext uri="{BB962C8B-B14F-4D97-AF65-F5344CB8AC3E}">
        <p14:creationId xmlns:p14="http://schemas.microsoft.com/office/powerpoint/2010/main" val="4139218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61160" y="274319"/>
            <a:ext cx="9144000" cy="972503"/>
          </a:xfrm>
        </p:spPr>
        <p:txBody>
          <a:bodyPr>
            <a:normAutofit/>
          </a:bodyPr>
          <a:lstStyle/>
          <a:p>
            <a:pPr lvl="0"/>
            <a:r>
              <a:rPr lang="en-US" b="1" dirty="0" smtClean="0"/>
              <a:t>CI: Tech that engages</a:t>
            </a:r>
            <a:endParaRPr lang="en-US" dirty="0"/>
          </a:p>
        </p:txBody>
      </p:sp>
      <p:pic>
        <p:nvPicPr>
          <p:cNvPr id="1028" name="Picture 4" descr="Image result for plickers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7272" y="3960580"/>
            <a:ext cx="2592472" cy="259247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5923071" y="1318259"/>
            <a:ext cx="2143125" cy="2143125"/>
          </a:xfrm>
          <a:prstGeom prst="rect">
            <a:avLst/>
          </a:prstGeom>
        </p:spPr>
      </p:pic>
      <p:pic>
        <p:nvPicPr>
          <p:cNvPr id="8" name="Picture 7"/>
          <p:cNvPicPr>
            <a:picLocks noChangeAspect="1"/>
          </p:cNvPicPr>
          <p:nvPr/>
        </p:nvPicPr>
        <p:blipFill>
          <a:blip r:embed="rId4"/>
          <a:stretch>
            <a:fillRect/>
          </a:stretch>
        </p:blipFill>
        <p:spPr>
          <a:xfrm>
            <a:off x="589597" y="1246822"/>
            <a:ext cx="2143125" cy="2143125"/>
          </a:xfrm>
          <a:prstGeom prst="rect">
            <a:avLst/>
          </a:prstGeom>
        </p:spPr>
      </p:pic>
      <p:pic>
        <p:nvPicPr>
          <p:cNvPr id="10" name="Picture 9"/>
          <p:cNvPicPr>
            <a:picLocks noChangeAspect="1"/>
          </p:cNvPicPr>
          <p:nvPr/>
        </p:nvPicPr>
        <p:blipFill>
          <a:blip r:embed="rId5"/>
          <a:stretch>
            <a:fillRect/>
          </a:stretch>
        </p:blipFill>
        <p:spPr>
          <a:xfrm>
            <a:off x="3424327" y="1357541"/>
            <a:ext cx="2088156" cy="2032406"/>
          </a:xfrm>
          <a:prstGeom prst="rect">
            <a:avLst/>
          </a:prstGeom>
        </p:spPr>
      </p:pic>
      <p:pic>
        <p:nvPicPr>
          <p:cNvPr id="12" name="Picture 11"/>
          <p:cNvPicPr>
            <a:picLocks noChangeAspect="1"/>
          </p:cNvPicPr>
          <p:nvPr/>
        </p:nvPicPr>
        <p:blipFill>
          <a:blip r:embed="rId6"/>
          <a:stretch>
            <a:fillRect/>
          </a:stretch>
        </p:blipFill>
        <p:spPr>
          <a:xfrm>
            <a:off x="713048" y="4228935"/>
            <a:ext cx="2571750" cy="1781175"/>
          </a:xfrm>
          <a:prstGeom prst="rect">
            <a:avLst/>
          </a:prstGeom>
        </p:spPr>
      </p:pic>
      <p:pic>
        <p:nvPicPr>
          <p:cNvPr id="13" name="Picture 12"/>
          <p:cNvPicPr>
            <a:picLocks noChangeAspect="1"/>
          </p:cNvPicPr>
          <p:nvPr/>
        </p:nvPicPr>
        <p:blipFill>
          <a:blip r:embed="rId7"/>
          <a:stretch>
            <a:fillRect/>
          </a:stretch>
        </p:blipFill>
        <p:spPr>
          <a:xfrm>
            <a:off x="8292244" y="1246822"/>
            <a:ext cx="2857500" cy="2147703"/>
          </a:xfrm>
          <a:prstGeom prst="rect">
            <a:avLst/>
          </a:prstGeom>
        </p:spPr>
      </p:pic>
      <p:pic>
        <p:nvPicPr>
          <p:cNvPr id="15" name="Picture 14"/>
          <p:cNvPicPr>
            <a:picLocks noChangeAspect="1"/>
          </p:cNvPicPr>
          <p:nvPr/>
        </p:nvPicPr>
        <p:blipFill>
          <a:blip r:embed="rId8"/>
          <a:stretch>
            <a:fillRect/>
          </a:stretch>
        </p:blipFill>
        <p:spPr>
          <a:xfrm>
            <a:off x="4590392" y="3960580"/>
            <a:ext cx="2311455" cy="2311455"/>
          </a:xfrm>
          <a:prstGeom prst="rect">
            <a:avLst/>
          </a:prstGeom>
        </p:spPr>
      </p:pic>
    </p:spTree>
    <p:extLst>
      <p:ext uri="{BB962C8B-B14F-4D97-AF65-F5344CB8AC3E}">
        <p14:creationId xmlns:p14="http://schemas.microsoft.com/office/powerpoint/2010/main" val="2237772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247</Words>
  <Application>Microsoft Office PowerPoint</Application>
  <PresentationFormat>Widescreen</PresentationFormat>
  <Paragraphs>25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CI: Tech that engages</vt:lpstr>
      <vt:lpstr>PowerPoint Presentation</vt:lpstr>
      <vt:lpstr>Quizlet Live</vt:lpstr>
      <vt:lpstr>PowerPoint Presentation</vt:lpstr>
      <vt:lpstr>Quizizz   Goosechase:  download app, join team   Plickers</vt:lpstr>
      <vt:lpstr>CI: Tech that engages</vt:lpstr>
    </vt:vector>
  </TitlesOfParts>
  <Company>Spencerport Central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Melanie Thomas</dc:creator>
  <cp:lastModifiedBy>Black, Candace</cp:lastModifiedBy>
  <cp:revision>14</cp:revision>
  <dcterms:created xsi:type="dcterms:W3CDTF">2018-02-17T20:10:04Z</dcterms:created>
  <dcterms:modified xsi:type="dcterms:W3CDTF">2018-03-09T12:55:28Z</dcterms:modified>
</cp:coreProperties>
</file>